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2" r:id="rId3"/>
    <p:sldId id="267" r:id="rId4"/>
    <p:sldId id="308" r:id="rId5"/>
    <p:sldId id="324" r:id="rId6"/>
    <p:sldId id="325" r:id="rId7"/>
    <p:sldId id="326" r:id="rId8"/>
    <p:sldId id="327" r:id="rId9"/>
    <p:sldId id="329" r:id="rId10"/>
    <p:sldId id="330" r:id="rId11"/>
    <p:sldId id="331" r:id="rId12"/>
    <p:sldId id="328" r:id="rId13"/>
    <p:sldId id="323" r:id="rId14"/>
    <p:sldId id="332" r:id="rId15"/>
    <p:sldId id="336" r:id="rId16"/>
    <p:sldId id="337" r:id="rId17"/>
    <p:sldId id="333" r:id="rId18"/>
    <p:sldId id="334" r:id="rId19"/>
    <p:sldId id="335" r:id="rId20"/>
    <p:sldId id="293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029" autoAdjust="0"/>
    <p:restoredTop sz="94660"/>
  </p:normalViewPr>
  <p:slideViewPr>
    <p:cSldViewPr snapToGrid="0">
      <p:cViewPr varScale="1">
        <p:scale>
          <a:sx n="74" d="100"/>
          <a:sy n="74" d="100"/>
        </p:scale>
        <p:origin x="166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F974-02E0-4769-AFAF-3B4671F740CF}" type="datetimeFigureOut">
              <a:rPr lang="fr-FR" smtClean="0"/>
              <a:pPr/>
              <a:t>11/08/2016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C540-4655-447A-AC18-05E91B9330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98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F974-02E0-4769-AFAF-3B4671F740CF}" type="datetimeFigureOut">
              <a:rPr lang="fr-FR" smtClean="0"/>
              <a:pPr/>
              <a:t>11/08/2016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C540-4655-447A-AC18-05E91B9330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2323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F974-02E0-4769-AFAF-3B4671F740CF}" type="datetimeFigureOut">
              <a:rPr lang="fr-FR" smtClean="0"/>
              <a:pPr/>
              <a:t>11/08/2016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C540-4655-447A-AC18-05E91B9330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395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F974-02E0-4769-AFAF-3B4671F740CF}" type="datetimeFigureOut">
              <a:rPr lang="fr-FR" smtClean="0"/>
              <a:pPr/>
              <a:t>11/08/2016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C540-4655-447A-AC18-05E91B9330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5503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F974-02E0-4769-AFAF-3B4671F740CF}" type="datetimeFigureOut">
              <a:rPr lang="fr-FR" smtClean="0"/>
              <a:pPr/>
              <a:t>11/08/2016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C540-4655-447A-AC18-05E91B9330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853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F974-02E0-4769-AFAF-3B4671F740CF}" type="datetimeFigureOut">
              <a:rPr lang="fr-FR" smtClean="0"/>
              <a:pPr/>
              <a:t>11/08/2016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C540-4655-447A-AC18-05E91B9330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8754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F974-02E0-4769-AFAF-3B4671F740CF}" type="datetimeFigureOut">
              <a:rPr lang="fr-FR" smtClean="0"/>
              <a:pPr/>
              <a:t>11/08/2016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C540-4655-447A-AC18-05E91B9330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624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F974-02E0-4769-AFAF-3B4671F740CF}" type="datetimeFigureOut">
              <a:rPr lang="fr-FR" smtClean="0"/>
              <a:pPr/>
              <a:t>11/08/2016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C540-4655-447A-AC18-05E91B9330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0957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F974-02E0-4769-AFAF-3B4671F740CF}" type="datetimeFigureOut">
              <a:rPr lang="fr-FR" smtClean="0"/>
              <a:pPr/>
              <a:t>11/08/2016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C540-4655-447A-AC18-05E91B9330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322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F974-02E0-4769-AFAF-3B4671F740CF}" type="datetimeFigureOut">
              <a:rPr lang="fr-FR" smtClean="0"/>
              <a:pPr/>
              <a:t>11/08/2016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C540-4655-447A-AC18-05E91B9330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3159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F974-02E0-4769-AFAF-3B4671F740CF}" type="datetimeFigureOut">
              <a:rPr lang="fr-FR" smtClean="0"/>
              <a:pPr/>
              <a:t>11/08/2016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CC540-4655-447A-AC18-05E91B9330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0087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3F974-02E0-4769-AFAF-3B4671F740CF}" type="datetimeFigureOut">
              <a:rPr lang="fr-FR" smtClean="0"/>
              <a:pPr/>
              <a:t>11/08/2016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CC540-4655-447A-AC18-05E91B9330B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60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1.png"/><Relationship Id="rId7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1.png"/><Relationship Id="rId7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1.png"/><Relationship Id="rId7" Type="http://schemas.openxmlformats.org/officeDocument/2006/relationships/image" Target="../media/image4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.jpeg"/><Relationship Id="rId9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1.png"/><Relationship Id="rId7" Type="http://schemas.openxmlformats.org/officeDocument/2006/relationships/image" Target="../media/image4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1.png"/><Relationship Id="rId7" Type="http://schemas.openxmlformats.org/officeDocument/2006/relationships/image" Target="../media/image5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png"/><Relationship Id="rId7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png"/><Relationship Id="rId7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.png"/><Relationship Id="rId7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.png"/><Relationship Id="rId7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.png"/><Relationship Id="rId7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zte-小尺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ooredoo_logo13f203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411932" y="1245012"/>
            <a:ext cx="822960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3800" dirty="0" smtClean="0">
                <a:solidFill>
                  <a:schemeClr val="tx2"/>
                </a:solidFill>
              </a:rPr>
              <a:t>Antenna Swap Report</a:t>
            </a:r>
            <a:endParaRPr lang="fr-FR" sz="38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096953"/>
              </p:ext>
            </p:extLst>
          </p:nvPr>
        </p:nvGraphicFramePr>
        <p:xfrm>
          <a:off x="1170820" y="2423078"/>
          <a:ext cx="6321778" cy="2658072"/>
        </p:xfrm>
        <a:graphic>
          <a:graphicData uri="http://schemas.openxmlformats.org/drawingml/2006/table">
            <a:tbl>
              <a:tblPr/>
              <a:tblGrid>
                <a:gridCol w="3286880"/>
                <a:gridCol w="3034898"/>
              </a:tblGrid>
              <a:tr h="442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Project Name: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Ooredoo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Algeria LTE Project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39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Site Code: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AL1604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2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Site Name: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altLang="zh-CN" sz="1200" b="1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Comité immeuble </a:t>
                      </a:r>
                      <a:r>
                        <a:rPr lang="fr-FR" altLang="zh-CN" sz="1200" b="1" i="0" u="none" strike="noStrike" kern="1200" dirty="0" err="1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Ennadhour</a:t>
                      </a:r>
                      <a:endParaRPr lang="zh-CN" altLang="en-US" sz="1200" b="1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2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Site Engineer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altLang="zh-C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Zouhaier</a:t>
                      </a:r>
                      <a:r>
                        <a:rPr lang="fr-FR" altLang="zh-CN" sz="12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fr-FR" altLang="zh-CN" sz="1200" b="1" i="0" u="none" strike="noStrike" baseline="0" dirty="0" err="1" smtClean="0">
                          <a:solidFill>
                            <a:srgbClr val="000000"/>
                          </a:solidFill>
                          <a:latin typeface="Arial"/>
                        </a:rPr>
                        <a:t>Barrouta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2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Subcontractor: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altLang="zh-C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MGNIC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28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Operation Date: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altLang="zh-C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08/08/2016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629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055" y="285492"/>
            <a:ext cx="8229600" cy="724942"/>
          </a:xfrm>
        </p:spPr>
        <p:txBody>
          <a:bodyPr>
            <a:normAutofit/>
          </a:bodyPr>
          <a:lstStyle/>
          <a:p>
            <a:r>
              <a:rPr lang="fr-FR" altLang="fr-FR" sz="3800" dirty="0" smtClean="0">
                <a:solidFill>
                  <a:schemeClr val="tx2"/>
                </a:solidFill>
              </a:rPr>
              <a:t>Sector C Antenna Swap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387928" y="1094508"/>
          <a:ext cx="7813963" cy="5357509"/>
        </p:xfrm>
        <a:graphic>
          <a:graphicData uri="http://schemas.openxmlformats.org/drawingml/2006/table">
            <a:tbl>
              <a:tblPr/>
              <a:tblGrid>
                <a:gridCol w="3860551"/>
                <a:gridCol w="172464"/>
                <a:gridCol w="3780948"/>
              </a:tblGrid>
              <a:tr h="340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 swap Mechanical Tilt(     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After swap Mechanical Tilt(     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888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 swap 900M Electric Tilt(    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After swap 900M Electric Tilt(    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653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1121985" y="743164"/>
            <a:ext cx="2403401" cy="381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8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1201064" y="3432892"/>
            <a:ext cx="2250281" cy="376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C:\Users\ALFA\Desktop\Downloads\13989712_1252002528164475_874660622_n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0964" y="4180114"/>
            <a:ext cx="3729447" cy="2272937"/>
          </a:xfrm>
          <a:prstGeom prst="rect">
            <a:avLst/>
          </a:prstGeom>
          <a:noFill/>
        </p:spPr>
      </p:pic>
      <p:pic>
        <p:nvPicPr>
          <p:cNvPr id="2050" name="Picture 2" descr="C:\Users\ALFA\Desktop\Needed Document for antenna swap\AL1605\20160807_142916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146763" y="796838"/>
            <a:ext cx="2377441" cy="37098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055" y="285492"/>
            <a:ext cx="8229600" cy="724942"/>
          </a:xfrm>
        </p:spPr>
        <p:txBody>
          <a:bodyPr>
            <a:normAutofit/>
          </a:bodyPr>
          <a:lstStyle/>
          <a:p>
            <a:r>
              <a:rPr lang="fr-FR" altLang="fr-FR" sz="3800" dirty="0" smtClean="0">
                <a:solidFill>
                  <a:schemeClr val="tx2"/>
                </a:solidFill>
              </a:rPr>
              <a:t>Sector C Antenna Swap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387928" y="1094508"/>
          <a:ext cx="7813963" cy="5357509"/>
        </p:xfrm>
        <a:graphic>
          <a:graphicData uri="http://schemas.openxmlformats.org/drawingml/2006/table">
            <a:tbl>
              <a:tblPr/>
              <a:tblGrid>
                <a:gridCol w="3860551"/>
                <a:gridCol w="172464"/>
                <a:gridCol w="3780948"/>
              </a:tblGrid>
              <a:tr h="340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 swap 1800M Electric Tilt(    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After swap 1800M Electric Tilt(    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888"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 swap 2100M Electric Tilt(    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After swap 2100M Electric Tilt(    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653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8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5119316" y="795515"/>
            <a:ext cx="2384731" cy="3731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8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1114701" y="735879"/>
            <a:ext cx="2377605" cy="3805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8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1181451" y="3376012"/>
            <a:ext cx="2288622" cy="381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ALFA\Desktop\Rapport Ooredoo\AL\AL1604\14012433_1251935901504471_503767326_o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2194" y="4180113"/>
            <a:ext cx="3669030" cy="2259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055" y="285492"/>
            <a:ext cx="8229600" cy="724942"/>
          </a:xfrm>
        </p:spPr>
        <p:txBody>
          <a:bodyPr>
            <a:normAutofit/>
          </a:bodyPr>
          <a:lstStyle/>
          <a:p>
            <a:r>
              <a:rPr lang="fr-FR" altLang="fr-FR" sz="3800" dirty="0" smtClean="0">
                <a:solidFill>
                  <a:schemeClr val="tx2"/>
                </a:solidFill>
              </a:rPr>
              <a:t>Antenna Type and SN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表格 21"/>
          <p:cNvGraphicFramePr>
            <a:graphicFrameLocks noGrp="1"/>
          </p:cNvGraphicFramePr>
          <p:nvPr/>
        </p:nvGraphicFramePr>
        <p:xfrm>
          <a:off x="692726" y="1101138"/>
          <a:ext cx="7841673" cy="5611089"/>
        </p:xfrm>
        <a:graphic>
          <a:graphicData uri="http://schemas.openxmlformats.org/drawingml/2006/table">
            <a:tbl>
              <a:tblPr/>
              <a:tblGrid>
                <a:gridCol w="2613891"/>
                <a:gridCol w="2613891"/>
                <a:gridCol w="2613891"/>
              </a:tblGrid>
              <a:tr h="439908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b"/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SectorA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SectorB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SectorC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Before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45248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9908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b"/>
                      <a:r>
                        <a:rPr lang="en-US" altLang="zh-CN" sz="14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SectorA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After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SectorB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After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SectorC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After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86025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9218" name="Picture 2" descr="C:\Users\ALFA\Desktop\Rapport Ooredoo\AL\AL1604\14009925_1251955838169144_1373148104_n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6664" y="1593669"/>
            <a:ext cx="2521130" cy="2194560"/>
          </a:xfrm>
          <a:prstGeom prst="rect">
            <a:avLst/>
          </a:prstGeom>
          <a:noFill/>
        </p:spPr>
      </p:pic>
      <p:pic>
        <p:nvPicPr>
          <p:cNvPr id="9219" name="Picture 3" descr="C:\Users\ALFA\Desktop\Rapport Ooredoo\AL\AL1604\14011852_1251958021502259_1867351222_n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990" y="1567542"/>
            <a:ext cx="2540724" cy="2207623"/>
          </a:xfrm>
          <a:prstGeom prst="rect">
            <a:avLst/>
          </a:prstGeom>
          <a:noFill/>
        </p:spPr>
      </p:pic>
      <p:pic>
        <p:nvPicPr>
          <p:cNvPr id="9220" name="Picture 4" descr="C:\Users\ALFA\Desktop\Rapport Ooredoo\AL\AL1604\13988826_1251958144835580_897662271_n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4498" y="1567542"/>
            <a:ext cx="2540725" cy="2194561"/>
          </a:xfrm>
          <a:prstGeom prst="rect">
            <a:avLst/>
          </a:prstGeom>
          <a:noFill/>
        </p:spPr>
      </p:pic>
      <p:pic>
        <p:nvPicPr>
          <p:cNvPr id="9221" name="Picture 5" descr="C:\Users\ALFA\Desktop\Rapport Ooredoo\AL\AL1604\13941113_1251940378170690_1543614504_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1316" y="4297680"/>
            <a:ext cx="2524398" cy="2390503"/>
          </a:xfrm>
          <a:prstGeom prst="rect">
            <a:avLst/>
          </a:prstGeom>
          <a:noFill/>
        </p:spPr>
      </p:pic>
      <p:pic>
        <p:nvPicPr>
          <p:cNvPr id="9222" name="Picture 6" descr="C:\Users\ALFA\Desktop\Rapport Ooredoo\AL\AL1604\14012372_1251935601504501_1894665522_o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1027" y="4323806"/>
            <a:ext cx="2573384" cy="2351314"/>
          </a:xfrm>
          <a:prstGeom prst="rect">
            <a:avLst/>
          </a:prstGeom>
          <a:noFill/>
        </p:spPr>
      </p:pic>
      <p:pic>
        <p:nvPicPr>
          <p:cNvPr id="9223" name="Picture 7" descr="C:\Users\ALFA\Desktop\Rapport Ooredoo\AL\AL1604\13950620_1251936204837774_1454753133_o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9726" y="4323806"/>
            <a:ext cx="2534194" cy="23513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4307" y="0"/>
            <a:ext cx="8229600" cy="724942"/>
          </a:xfrm>
        </p:spPr>
        <p:txBody>
          <a:bodyPr>
            <a:normAutofit/>
          </a:bodyPr>
          <a:lstStyle/>
          <a:p>
            <a:r>
              <a:rPr lang="fr-FR" altLang="fr-FR" sz="3800" dirty="0" smtClean="0">
                <a:solidFill>
                  <a:schemeClr val="tx2"/>
                </a:solidFill>
              </a:rPr>
              <a:t>Site Clean Up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表格 21"/>
          <p:cNvGraphicFramePr>
            <a:graphicFrameLocks noGrp="1"/>
          </p:cNvGraphicFramePr>
          <p:nvPr/>
        </p:nvGraphicFramePr>
        <p:xfrm>
          <a:off x="666219" y="809589"/>
          <a:ext cx="7722406" cy="5690614"/>
        </p:xfrm>
        <a:graphic>
          <a:graphicData uri="http://schemas.openxmlformats.org/drawingml/2006/table">
            <a:tbl>
              <a:tblPr/>
              <a:tblGrid>
                <a:gridCol w="3861203"/>
                <a:gridCol w="3861203"/>
              </a:tblGrid>
              <a:tr h="407245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 Swap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After Swap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78537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325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3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Site General View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7245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 Swap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After Swap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01437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8457" y="1256602"/>
            <a:ext cx="3814355" cy="200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66205" y="4215818"/>
            <a:ext cx="3879669" cy="225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ALFA\Desktop\Rapport Ooredoo\AL\AL1604\13988788_1251957944835600_1769780294_n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193177"/>
            <a:ext cx="3788229" cy="2299063"/>
          </a:xfrm>
          <a:prstGeom prst="rect">
            <a:avLst/>
          </a:prstGeom>
          <a:noFill/>
        </p:spPr>
      </p:pic>
      <p:pic>
        <p:nvPicPr>
          <p:cNvPr id="6147" name="Picture 3" descr="C:\Users\ALFA\Desktop\Downloads\13942158_1252020491496012_360677115_n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999" y="1267097"/>
            <a:ext cx="3814355" cy="2037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4307" y="0"/>
            <a:ext cx="8229600" cy="724942"/>
          </a:xfrm>
        </p:spPr>
        <p:txBody>
          <a:bodyPr>
            <a:normAutofit/>
          </a:bodyPr>
          <a:lstStyle/>
          <a:p>
            <a:r>
              <a:rPr lang="fr-FR" altLang="fr-FR" sz="3800" dirty="0" smtClean="0">
                <a:solidFill>
                  <a:schemeClr val="tx2"/>
                </a:solidFill>
              </a:rPr>
              <a:t>Site </a:t>
            </a:r>
            <a:r>
              <a:rPr lang="en-US" altLang="zh-CN" sz="3800" dirty="0" smtClean="0">
                <a:solidFill>
                  <a:schemeClr val="tx2"/>
                </a:solidFill>
              </a:rPr>
              <a:t>Access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C:\Users\ALFA\Desktop\Rapport Ooredoo\AL\AL1604\13957038_1251958321502229_1381458373_n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789" y="1175656"/>
            <a:ext cx="4121331" cy="5486401"/>
          </a:xfrm>
          <a:prstGeom prst="rect">
            <a:avLst/>
          </a:prstGeom>
          <a:noFill/>
        </p:spPr>
      </p:pic>
      <p:pic>
        <p:nvPicPr>
          <p:cNvPr id="7171" name="Picture 3" descr="C:\Users\ALFA\Desktop\Downloads\13957641_1252005464830848_512016622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26281" y="1162594"/>
            <a:ext cx="4408713" cy="54994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387928" y="1094509"/>
          <a:ext cx="7813963" cy="5624946"/>
        </p:xfrm>
        <a:graphic>
          <a:graphicData uri="http://schemas.openxmlformats.org/drawingml/2006/table">
            <a:tbl>
              <a:tblPr/>
              <a:tblGrid>
                <a:gridCol w="3860551"/>
                <a:gridCol w="172464"/>
                <a:gridCol w="3780948"/>
              </a:tblGrid>
              <a:tr h="3303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Sector</a:t>
                      </a:r>
                      <a:r>
                        <a:rPr lang="en-US" sz="1400" b="1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Before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swap azimuth(     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Sector</a:t>
                      </a:r>
                      <a:r>
                        <a:rPr lang="en-US" altLang="zh-CN" sz="1400" b="1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A</a:t>
                      </a:r>
                      <a:r>
                        <a:rPr lang="en-US" altLang="zh-CN" sz="14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after</a:t>
                      </a:r>
                      <a:r>
                        <a:rPr lang="en-US" altLang="zh-CN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swap azimuth(     °)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311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Sector</a:t>
                      </a:r>
                      <a:r>
                        <a:rPr lang="en-US" sz="1400" b="1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Before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swap azimuth(     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Sector</a:t>
                      </a:r>
                      <a:r>
                        <a:rPr lang="en-US" altLang="zh-CN" sz="1400" b="1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B</a:t>
                      </a:r>
                      <a:r>
                        <a:rPr lang="en-US" altLang="zh-CN" sz="14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after</a:t>
                      </a:r>
                      <a:r>
                        <a:rPr lang="en-US" altLang="zh-CN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swap azimuth(     °)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122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4137" y="4553684"/>
            <a:ext cx="3775166" cy="2075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200" y="1536700"/>
            <a:ext cx="3762103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C:\Users\ALFA\Desktop\Rapport Ooredoo\AL\AL1604\13942289_1251945378170190_955947161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8308" y="4532810"/>
            <a:ext cx="3722915" cy="2155373"/>
          </a:xfrm>
          <a:prstGeom prst="rect">
            <a:avLst/>
          </a:prstGeom>
          <a:noFill/>
        </p:spPr>
      </p:pic>
      <p:pic>
        <p:nvPicPr>
          <p:cNvPr id="11267" name="Picture 3" descr="C:\Users\ALFA\Desktop\Downloads\13989564_1252013701496691_130521127_n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4434" y="1502227"/>
            <a:ext cx="3735977" cy="25864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387928" y="1094509"/>
          <a:ext cx="7813963" cy="3003613"/>
        </p:xfrm>
        <a:graphic>
          <a:graphicData uri="http://schemas.openxmlformats.org/drawingml/2006/table">
            <a:tbl>
              <a:tblPr/>
              <a:tblGrid>
                <a:gridCol w="3860551"/>
                <a:gridCol w="172464"/>
                <a:gridCol w="3780948"/>
              </a:tblGrid>
              <a:tr h="3303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Sector</a:t>
                      </a:r>
                      <a:r>
                        <a:rPr lang="en-US" sz="1400" b="1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Before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swap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azimuth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4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Sector</a:t>
                      </a:r>
                      <a:r>
                        <a:rPr lang="en-US" altLang="zh-CN" sz="1400" b="1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C</a:t>
                      </a:r>
                      <a:r>
                        <a:rPr lang="en-US" altLang="zh-CN" sz="14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after</a:t>
                      </a:r>
                      <a:r>
                        <a:rPr lang="en-US" altLang="zh-CN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swap azimuth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311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18010" y="1463040"/>
            <a:ext cx="3814355" cy="2612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C:\Users\ALFA\Desktop\Rapport Ooredoo\AL\AL1604\13942631_1251944288170299_1762006351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5004709" y="916034"/>
            <a:ext cx="2609306" cy="36837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4307" y="0"/>
            <a:ext cx="8229600" cy="724942"/>
          </a:xfrm>
        </p:spPr>
        <p:txBody>
          <a:bodyPr>
            <a:normAutofit/>
          </a:bodyPr>
          <a:lstStyle/>
          <a:p>
            <a:r>
              <a:rPr lang="en-US" altLang="zh-CN" sz="3800" dirty="0" smtClean="0"/>
              <a:t>Antenna Pole </a:t>
            </a:r>
            <a:r>
              <a:rPr lang="en-US" altLang="zh-CN" sz="3800" dirty="0" err="1" smtClean="0"/>
              <a:t>SectorA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835603" y="1609626"/>
            <a:ext cx="4722433" cy="352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4307" y="0"/>
            <a:ext cx="8229600" cy="724942"/>
          </a:xfrm>
        </p:spPr>
        <p:txBody>
          <a:bodyPr>
            <a:normAutofit/>
          </a:bodyPr>
          <a:lstStyle/>
          <a:p>
            <a:r>
              <a:rPr lang="en-US" altLang="zh-CN" sz="3800" dirty="0" smtClean="0"/>
              <a:t>Antenna Pole </a:t>
            </a:r>
            <a:r>
              <a:rPr lang="en-US" altLang="zh-CN" sz="3800" dirty="0" err="1" smtClean="0"/>
              <a:t>SectorB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C:\Users\ALFA\Desktop\Rapport Ooredoo\AL\AL1604\13977969_1251938151504246_2076404156_o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7074" y="1267097"/>
            <a:ext cx="3892732" cy="49900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4307" y="0"/>
            <a:ext cx="8229600" cy="724942"/>
          </a:xfrm>
        </p:spPr>
        <p:txBody>
          <a:bodyPr>
            <a:normAutofit/>
          </a:bodyPr>
          <a:lstStyle/>
          <a:p>
            <a:r>
              <a:rPr lang="en-US" altLang="zh-CN" sz="3800" dirty="0" smtClean="0"/>
              <a:t>Antenna Pole </a:t>
            </a:r>
            <a:r>
              <a:rPr lang="en-US" altLang="zh-CN" sz="3800" dirty="0" err="1" smtClean="0"/>
              <a:t>SectorC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1769" y="1203841"/>
            <a:ext cx="3470761" cy="464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zte-小尺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ooredoo_logo13f203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411932" y="406812"/>
            <a:ext cx="822960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3800" dirty="0" smtClean="0">
                <a:solidFill>
                  <a:schemeClr val="tx2"/>
                </a:solidFill>
              </a:rPr>
              <a:t>Antenna Swap Report</a:t>
            </a:r>
            <a:endParaRPr lang="fr-FR" sz="3800" dirty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174900"/>
              </p:ext>
            </p:extLst>
          </p:nvPr>
        </p:nvGraphicFramePr>
        <p:xfrm>
          <a:off x="54428" y="1687285"/>
          <a:ext cx="8948058" cy="2651312"/>
        </p:xfrm>
        <a:graphic>
          <a:graphicData uri="http://schemas.openxmlformats.org/drawingml/2006/table">
            <a:tbl>
              <a:tblPr/>
              <a:tblGrid>
                <a:gridCol w="463882"/>
                <a:gridCol w="389528"/>
                <a:gridCol w="1424545"/>
                <a:gridCol w="1524000"/>
                <a:gridCol w="662608"/>
                <a:gridCol w="821635"/>
                <a:gridCol w="477078"/>
                <a:gridCol w="463826"/>
                <a:gridCol w="503583"/>
                <a:gridCol w="450574"/>
                <a:gridCol w="463826"/>
                <a:gridCol w="424070"/>
                <a:gridCol w="464979"/>
                <a:gridCol w="413924"/>
              </a:tblGrid>
              <a:tr h="65580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Site ID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Sector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Old Antenna</a:t>
                      </a:r>
                      <a:b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Type/SN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New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Antenna</a:t>
                      </a:r>
                      <a:b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Type/SN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Azimut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(°)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HBA (m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from</a:t>
                      </a:r>
                      <a:r>
                        <a:rPr lang="en-US" sz="15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beginning 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 tower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  <a:r>
                        <a:rPr lang="en-US" altLang="zh-CN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Tilt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  <a:r>
                        <a:rPr lang="en-US" altLang="zh-CN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Tilt_900M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E-Tilt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_1800M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E-Tilt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_2100M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1482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After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After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After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After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628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AL4999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80010292V02/SN:W0E4772673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RV4PX310B1Q/SN:15CN103305911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340°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47,23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902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80010292V02/SN:W0E4878138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RV4PX310B1Q/SN:15CN103332899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130°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47,20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04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80010292V02/SN:W0E4877961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RV4PX310B1Q/SN:15CN103312824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260°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47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5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US" altLang="zh-CN" sz="1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629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8511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658297" y="2924944"/>
            <a:ext cx="822960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9600" dirty="0" smtClean="0"/>
              <a:t>THE  END</a:t>
            </a:r>
            <a:endParaRPr lang="fr-FR" sz="9600" dirty="0"/>
          </a:p>
        </p:txBody>
      </p:sp>
    </p:spTree>
    <p:extLst>
      <p:ext uri="{BB962C8B-B14F-4D97-AF65-F5344CB8AC3E}">
        <p14:creationId xmlns:p14="http://schemas.microsoft.com/office/powerpoint/2010/main" val="177485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4308" y="225284"/>
            <a:ext cx="8229600" cy="724942"/>
          </a:xfrm>
        </p:spPr>
        <p:txBody>
          <a:bodyPr>
            <a:normAutofit/>
          </a:bodyPr>
          <a:lstStyle/>
          <a:p>
            <a:r>
              <a:rPr lang="fr-FR" altLang="fr-FR" sz="3800" dirty="0" smtClean="0">
                <a:solidFill>
                  <a:schemeClr val="tx2"/>
                </a:solidFill>
              </a:rPr>
              <a:t>Sector A Antenna Swap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387928" y="1094509"/>
          <a:ext cx="7813963" cy="5624946"/>
        </p:xfrm>
        <a:graphic>
          <a:graphicData uri="http://schemas.openxmlformats.org/drawingml/2006/table">
            <a:tbl>
              <a:tblPr/>
              <a:tblGrid>
                <a:gridCol w="3860551"/>
                <a:gridCol w="172464"/>
                <a:gridCol w="3780948"/>
              </a:tblGrid>
              <a:tr h="3303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 swap azimuth(     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After swap azimuth(     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311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 swap Mechanical Tilt(     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After swap Mechanical Tilt(     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122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ALFA\Desktop\Rapport Ooredoo\AL\AL1604\13942352_1251957998168928_547113119_n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011" y="1449977"/>
            <a:ext cx="3827417" cy="2638697"/>
          </a:xfrm>
          <a:prstGeom prst="rect">
            <a:avLst/>
          </a:prstGeom>
          <a:noFill/>
        </p:spPr>
      </p:pic>
      <p:pic>
        <p:nvPicPr>
          <p:cNvPr id="3" name="Picture 3" descr="C:\Users\ALFA\Desktop\Rapport Ooredoo\AL\AL1604\DSC03677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5230" y="1442538"/>
            <a:ext cx="3685994" cy="2606947"/>
          </a:xfrm>
          <a:prstGeom prst="rect">
            <a:avLst/>
          </a:prstGeom>
          <a:noFill/>
        </p:spPr>
      </p:pic>
      <p:cxnSp>
        <p:nvCxnSpPr>
          <p:cNvPr id="17" name="Connecteur droit avec flèche 16"/>
          <p:cNvCxnSpPr/>
          <p:nvPr/>
        </p:nvCxnSpPr>
        <p:spPr>
          <a:xfrm flipH="1" flipV="1">
            <a:off x="2259875" y="1711234"/>
            <a:ext cx="26126" cy="16328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 flipV="1">
            <a:off x="6204857" y="2024743"/>
            <a:ext cx="13063" cy="14891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8" name="Picture 4" descr="C:\Users\ALFA\Desktop\Rapport Ooredoo\AL\AL1604\13941132_1251946364836758_1189833152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67496" y="4532811"/>
            <a:ext cx="3722914" cy="2152106"/>
          </a:xfrm>
          <a:prstGeom prst="rect">
            <a:avLst/>
          </a:prstGeom>
          <a:noFill/>
        </p:spPr>
      </p:pic>
      <p:pic>
        <p:nvPicPr>
          <p:cNvPr id="6" name="Picture 2" descr="C:\Users\ALFA\Desktop\Needed Document for antenna swap\AL1605\20160807_102802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707" y="4532811"/>
            <a:ext cx="3799659" cy="21161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055" y="285492"/>
            <a:ext cx="8229600" cy="724942"/>
          </a:xfrm>
        </p:spPr>
        <p:txBody>
          <a:bodyPr>
            <a:normAutofit/>
          </a:bodyPr>
          <a:lstStyle/>
          <a:p>
            <a:r>
              <a:rPr lang="fr-FR" altLang="fr-FR" sz="3800" dirty="0" smtClean="0">
                <a:solidFill>
                  <a:schemeClr val="tx2"/>
                </a:solidFill>
              </a:rPr>
              <a:t>Sector A Antenna Swap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387928" y="1094508"/>
          <a:ext cx="7813963" cy="5357509"/>
        </p:xfrm>
        <a:graphic>
          <a:graphicData uri="http://schemas.openxmlformats.org/drawingml/2006/table">
            <a:tbl>
              <a:tblPr/>
              <a:tblGrid>
                <a:gridCol w="3860551"/>
                <a:gridCol w="172464"/>
                <a:gridCol w="3780948"/>
              </a:tblGrid>
              <a:tr h="340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 swap Mechanical Tilt(     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After swap Mechanical Tilt(     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888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 swap 900M Electric Tilt(    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After swap 900M Electric Tilt(    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653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1169208" y="777326"/>
            <a:ext cx="2325023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54502" y="1480418"/>
            <a:ext cx="3709784" cy="233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8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1197035" y="3443849"/>
            <a:ext cx="2217115" cy="3749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8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5238204" y="3474719"/>
            <a:ext cx="2207623" cy="3644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055" y="285492"/>
            <a:ext cx="8229600" cy="724942"/>
          </a:xfrm>
        </p:spPr>
        <p:txBody>
          <a:bodyPr>
            <a:normAutofit/>
          </a:bodyPr>
          <a:lstStyle/>
          <a:p>
            <a:r>
              <a:rPr lang="fr-FR" altLang="fr-FR" sz="3800" dirty="0" smtClean="0">
                <a:solidFill>
                  <a:schemeClr val="tx2"/>
                </a:solidFill>
              </a:rPr>
              <a:t>Sector A Antenna Swap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387928" y="1094508"/>
          <a:ext cx="7813963" cy="5357509"/>
        </p:xfrm>
        <a:graphic>
          <a:graphicData uri="http://schemas.openxmlformats.org/drawingml/2006/table">
            <a:tbl>
              <a:tblPr/>
              <a:tblGrid>
                <a:gridCol w="3860551"/>
                <a:gridCol w="172464"/>
                <a:gridCol w="3780948"/>
              </a:tblGrid>
              <a:tr h="340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 swap 1800M Electric Tilt(    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After swap 1800M Electric Tilt(    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888"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 swap 2100M Electric Tilt(    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After swap 2100M Electric Tilt(    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653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8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200" y="1486012"/>
            <a:ext cx="3722914" cy="232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8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5194950" y="3431461"/>
            <a:ext cx="2246811" cy="371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8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2543" y="4175092"/>
            <a:ext cx="3835947" cy="2264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8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5119978" y="783110"/>
            <a:ext cx="2395550" cy="3719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4308" y="225284"/>
            <a:ext cx="8229600" cy="724942"/>
          </a:xfrm>
        </p:spPr>
        <p:txBody>
          <a:bodyPr>
            <a:normAutofit/>
          </a:bodyPr>
          <a:lstStyle/>
          <a:p>
            <a:r>
              <a:rPr lang="fr-FR" altLang="fr-FR" sz="3800" dirty="0" smtClean="0">
                <a:solidFill>
                  <a:schemeClr val="tx2"/>
                </a:solidFill>
              </a:rPr>
              <a:t>Sector </a:t>
            </a:r>
            <a:r>
              <a:rPr lang="en-US" altLang="zh-CN" sz="3800" dirty="0" smtClean="0">
                <a:solidFill>
                  <a:schemeClr val="tx2"/>
                </a:solidFill>
              </a:rPr>
              <a:t>B</a:t>
            </a:r>
            <a:r>
              <a:rPr lang="fr-FR" altLang="fr-FR" sz="3800" dirty="0" smtClean="0">
                <a:solidFill>
                  <a:schemeClr val="tx2"/>
                </a:solidFill>
              </a:rPr>
              <a:t> Antenna Swap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387928" y="1094509"/>
          <a:ext cx="7813963" cy="5624946"/>
        </p:xfrm>
        <a:graphic>
          <a:graphicData uri="http://schemas.openxmlformats.org/drawingml/2006/table">
            <a:tbl>
              <a:tblPr/>
              <a:tblGrid>
                <a:gridCol w="3860551"/>
                <a:gridCol w="172464"/>
                <a:gridCol w="3780948"/>
              </a:tblGrid>
              <a:tr h="3303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 swap azimuth(     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After swap azimuth(     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311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 swap Mechanical Tilt(     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After swap Mechanical Tilt(     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122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2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18011" y="4506686"/>
            <a:ext cx="3801292" cy="217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ALFA\Desktop\Rapport Ooredoo\AL\AL1604\13937026_1251946344836760_1854094448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80558" y="1463040"/>
            <a:ext cx="3709854" cy="2609306"/>
          </a:xfrm>
          <a:prstGeom prst="rect">
            <a:avLst/>
          </a:prstGeom>
          <a:noFill/>
        </p:spPr>
      </p:pic>
      <p:pic>
        <p:nvPicPr>
          <p:cNvPr id="6" name="Picture 4" descr="C:\Users\ALFA\Desktop\Rapport Ooredoo\AL\AL1604\DSC03673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706" y="1456508"/>
            <a:ext cx="3841786" cy="2606041"/>
          </a:xfrm>
          <a:prstGeom prst="rect">
            <a:avLst/>
          </a:prstGeom>
          <a:noFill/>
        </p:spPr>
      </p:pic>
      <p:cxnSp>
        <p:nvCxnSpPr>
          <p:cNvPr id="24" name="Connecteur droit avec flèche 23"/>
          <p:cNvCxnSpPr/>
          <p:nvPr/>
        </p:nvCxnSpPr>
        <p:spPr>
          <a:xfrm flipV="1">
            <a:off x="2429692" y="1972491"/>
            <a:ext cx="26125" cy="15152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V="1">
            <a:off x="6174378" y="1985554"/>
            <a:ext cx="4353" cy="17721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" name="Picture 5" descr="C:\Users\ALFA\Desktop\Rapport Ooredoo\AL\AL1604\14001895_1251935624837832_1938914424_o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1371" y="4526282"/>
            <a:ext cx="3722915" cy="21749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055" y="285492"/>
            <a:ext cx="8229600" cy="724942"/>
          </a:xfrm>
        </p:spPr>
        <p:txBody>
          <a:bodyPr>
            <a:normAutofit/>
          </a:bodyPr>
          <a:lstStyle/>
          <a:p>
            <a:r>
              <a:rPr lang="fr-FR" altLang="fr-FR" sz="3800" dirty="0" smtClean="0">
                <a:solidFill>
                  <a:schemeClr val="tx2"/>
                </a:solidFill>
              </a:rPr>
              <a:t>Sector B Antenna Swap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387928" y="1094508"/>
          <a:ext cx="7813963" cy="5357509"/>
        </p:xfrm>
        <a:graphic>
          <a:graphicData uri="http://schemas.openxmlformats.org/drawingml/2006/table">
            <a:tbl>
              <a:tblPr/>
              <a:tblGrid>
                <a:gridCol w="3860551"/>
                <a:gridCol w="172464"/>
                <a:gridCol w="3780948"/>
              </a:tblGrid>
              <a:tr h="340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 swap Mechanical Tilt(     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After swap Mechanical Tilt(     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888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 swap 900M Electric Tilt(    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After swap 900M Electric Tilt(    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653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1075" y="1489166"/>
            <a:ext cx="3762102" cy="231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80560" y="1476103"/>
            <a:ext cx="3683726" cy="233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8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9380" y="4178496"/>
            <a:ext cx="3806860" cy="226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8"/>
          <p:cNvPicPr>
            <a:picLocks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52062" y="4186208"/>
            <a:ext cx="3712223" cy="2240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055" y="285492"/>
            <a:ext cx="8229600" cy="724942"/>
          </a:xfrm>
        </p:spPr>
        <p:txBody>
          <a:bodyPr>
            <a:normAutofit/>
          </a:bodyPr>
          <a:lstStyle/>
          <a:p>
            <a:r>
              <a:rPr lang="fr-FR" altLang="fr-FR" sz="3800" dirty="0" smtClean="0">
                <a:solidFill>
                  <a:schemeClr val="tx2"/>
                </a:solidFill>
              </a:rPr>
              <a:t>Sector B Antenna Swap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387928" y="1094508"/>
          <a:ext cx="7813963" cy="5357509"/>
        </p:xfrm>
        <a:graphic>
          <a:graphicData uri="http://schemas.openxmlformats.org/drawingml/2006/table">
            <a:tbl>
              <a:tblPr/>
              <a:tblGrid>
                <a:gridCol w="3860551"/>
                <a:gridCol w="172464"/>
                <a:gridCol w="3780948"/>
              </a:tblGrid>
              <a:tr h="340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 swap 1800M Electric Tilt(    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After swap 1800M Electric Tilt(    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888"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Before swap 2100M Electric Tilt(    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After swap 2100M Electric Tilt(     °)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5653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8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6200000">
            <a:off x="1156635" y="738623"/>
            <a:ext cx="2333289" cy="379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8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6200000">
            <a:off x="1184212" y="3378767"/>
            <a:ext cx="2252014" cy="379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8"/>
          <p:cNvPicPr>
            <a:picLocks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49106" y="4182030"/>
            <a:ext cx="3715180" cy="221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ALFA\Desktop\Rapport Ooredoo\AL\AL1604\14012413_1251936424837752_702623955_o (1)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3005" y="1449978"/>
            <a:ext cx="3760469" cy="23513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4308" y="225284"/>
            <a:ext cx="8229600" cy="724942"/>
          </a:xfrm>
        </p:spPr>
        <p:txBody>
          <a:bodyPr>
            <a:normAutofit/>
          </a:bodyPr>
          <a:lstStyle/>
          <a:p>
            <a:r>
              <a:rPr lang="fr-FR" altLang="fr-FR" sz="3800" dirty="0" smtClean="0">
                <a:solidFill>
                  <a:schemeClr val="tx2"/>
                </a:solidFill>
              </a:rPr>
              <a:t>Sector </a:t>
            </a:r>
            <a:r>
              <a:rPr lang="en-US" altLang="fr-FR" sz="3800" dirty="0" smtClean="0">
                <a:solidFill>
                  <a:schemeClr val="tx2"/>
                </a:solidFill>
              </a:rPr>
              <a:t>C</a:t>
            </a:r>
            <a:r>
              <a:rPr lang="fr-FR" altLang="fr-FR" sz="3800" dirty="0" smtClean="0">
                <a:solidFill>
                  <a:schemeClr val="tx2"/>
                </a:solidFill>
              </a:rPr>
              <a:t> Antenna Swap</a:t>
            </a:r>
            <a:endParaRPr lang="fr-FR" sz="3800" dirty="0"/>
          </a:p>
        </p:txBody>
      </p:sp>
      <p:pic>
        <p:nvPicPr>
          <p:cNvPr id="4" name="Image 3" descr="ooredoo_logo13f203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88" y="71438"/>
            <a:ext cx="2601621" cy="4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zte-小尺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116632"/>
            <a:ext cx="714886" cy="43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387928" y="1094509"/>
          <a:ext cx="7813963" cy="5624946"/>
        </p:xfrm>
        <a:graphic>
          <a:graphicData uri="http://schemas.openxmlformats.org/drawingml/2006/table">
            <a:tbl>
              <a:tblPr/>
              <a:tblGrid>
                <a:gridCol w="3860551"/>
                <a:gridCol w="172464"/>
                <a:gridCol w="3780948"/>
              </a:tblGrid>
              <a:tr h="3303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 swap azimuth(     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After swap azimuth(     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311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Before swap Mechanical Tilt(     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After swap Mechanical Tilt(     °)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122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latin typeface="宋体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75" y="466725"/>
            <a:ext cx="26193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23907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2"/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201" y="4532811"/>
            <a:ext cx="3801290" cy="216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2"/>
          <p:cNvPicPr>
            <a:picLocks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66408" y="4543632"/>
            <a:ext cx="3697878" cy="215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ALFA\Desktop\Rapport Ooredoo\AL\AL1604\13937070_1251956778169050_732334188_n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073" y="1463040"/>
            <a:ext cx="3801293" cy="2586445"/>
          </a:xfrm>
          <a:prstGeom prst="rect">
            <a:avLst/>
          </a:prstGeom>
          <a:noFill/>
        </p:spPr>
      </p:pic>
      <p:pic>
        <p:nvPicPr>
          <p:cNvPr id="6" name="Picture 3" descr="C:\Users\ALFA\Desktop\Rapport Ooredoo\AL\AL1604\13987042_1251935864837808_1832838365_o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4431" y="1449977"/>
            <a:ext cx="3735980" cy="2612572"/>
          </a:xfrm>
          <a:prstGeom prst="rect">
            <a:avLst/>
          </a:prstGeom>
          <a:noFill/>
        </p:spPr>
      </p:pic>
      <p:cxnSp>
        <p:nvCxnSpPr>
          <p:cNvPr id="17" name="Connecteur droit avec flèche 16"/>
          <p:cNvCxnSpPr/>
          <p:nvPr/>
        </p:nvCxnSpPr>
        <p:spPr>
          <a:xfrm flipH="1" flipV="1">
            <a:off x="2259875" y="1763486"/>
            <a:ext cx="39188" cy="1828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 flipV="1">
            <a:off x="6413863" y="1645920"/>
            <a:ext cx="47896" cy="20203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53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2531</TotalTime>
  <Words>446</Words>
  <Application>Microsoft Office PowerPoint</Application>
  <PresentationFormat>Affichage à l'écran (4:3)</PresentationFormat>
  <Paragraphs>228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4" baseType="lpstr">
      <vt:lpstr>宋体</vt:lpstr>
      <vt:lpstr>Arial</vt:lpstr>
      <vt:lpstr>Calibri</vt:lpstr>
      <vt:lpstr>Thème Office</vt:lpstr>
      <vt:lpstr>Présentation PowerPoint</vt:lpstr>
      <vt:lpstr>Présentation PowerPoint</vt:lpstr>
      <vt:lpstr>Sector A Antenna Swap</vt:lpstr>
      <vt:lpstr>Sector A Antenna Swap</vt:lpstr>
      <vt:lpstr>Sector A Antenna Swap</vt:lpstr>
      <vt:lpstr>Sector B Antenna Swap</vt:lpstr>
      <vt:lpstr>Sector B Antenna Swap</vt:lpstr>
      <vt:lpstr>Sector B Antenna Swap</vt:lpstr>
      <vt:lpstr>Sector C Antenna Swap</vt:lpstr>
      <vt:lpstr>Sector C Antenna Swap</vt:lpstr>
      <vt:lpstr>Sector C Antenna Swap</vt:lpstr>
      <vt:lpstr>Antenna Type and SN</vt:lpstr>
      <vt:lpstr>Site Clean Up</vt:lpstr>
      <vt:lpstr>Site Access</vt:lpstr>
      <vt:lpstr>Présentation PowerPoint</vt:lpstr>
      <vt:lpstr>Présentation PowerPoint</vt:lpstr>
      <vt:lpstr>Antenna Pole SectorA</vt:lpstr>
      <vt:lpstr>Antenna Pole SectorB</vt:lpstr>
      <vt:lpstr>Antenna Pole SectorC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Amirouche BELKACEMI</cp:lastModifiedBy>
  <cp:revision>131</cp:revision>
  <dcterms:modified xsi:type="dcterms:W3CDTF">2016-08-11T10:21:47Z</dcterms:modified>
</cp:coreProperties>
</file>